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5" r:id="rId1"/>
  </p:sldMasterIdLst>
  <p:notesMasterIdLst>
    <p:notesMasterId r:id="rId18"/>
  </p:notesMasterIdLst>
  <p:handoutMasterIdLst>
    <p:handoutMasterId r:id="rId19"/>
  </p:handoutMasterIdLst>
  <p:sldIdLst>
    <p:sldId id="491" r:id="rId2"/>
    <p:sldId id="525" r:id="rId3"/>
    <p:sldId id="516" r:id="rId4"/>
    <p:sldId id="522" r:id="rId5"/>
    <p:sldId id="518" r:id="rId6"/>
    <p:sldId id="523" r:id="rId7"/>
    <p:sldId id="517" r:id="rId8"/>
    <p:sldId id="526" r:id="rId9"/>
    <p:sldId id="509" r:id="rId10"/>
    <p:sldId id="510" r:id="rId11"/>
    <p:sldId id="513" r:id="rId12"/>
    <p:sldId id="515" r:id="rId13"/>
    <p:sldId id="503" r:id="rId14"/>
    <p:sldId id="504" r:id="rId15"/>
    <p:sldId id="505" r:id="rId16"/>
    <p:sldId id="524" r:id="rId17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55C9FD"/>
    <a:srgbClr val="C5E9BD"/>
    <a:srgbClr val="339933"/>
    <a:srgbClr val="CDF5B1"/>
    <a:srgbClr val="D8F39B"/>
    <a:srgbClr val="608DC4"/>
    <a:srgbClr val="81E4FF"/>
    <a:srgbClr val="A3BDD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7495" autoAdjust="0"/>
  </p:normalViewPr>
  <p:slideViewPr>
    <p:cSldViewPr>
      <p:cViewPr>
        <p:scale>
          <a:sx n="70" d="100"/>
          <a:sy n="70" d="100"/>
        </p:scale>
        <p:origin x="-978" y="-6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0E2231-3AC1-4DB6-889B-C42F4B254757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39DEFAD-5799-4590-85D2-B19A3A533D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B36720F-6445-4254-8DD0-59DB16C0BE03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C4BD9C8-A245-4D08-AA40-F01991D218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29148-B631-474C-825B-96EE42D2FCD2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65EA0-59F1-4C00-B0F8-C6CB5E21D4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760B4-46C7-47C9-8A2C-A223FA6B8E54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C6BFB-92EF-4F50-BDAB-7D0385881E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5C28E-A743-4F81-854E-9CBEE7B88A3F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DA55D-FB92-4DC3-966B-5B5234517A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7FAC5-A07E-4462-80CE-7A86237C9836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89661-7C47-41CC-98A2-94C2FE1908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15F64-9EA8-45AB-B8AD-08C15AE69F65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C43AB-B3E0-4201-8C67-7032E1B758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3472C-FC0D-4904-B501-536271C09A93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2B6F2-B765-44A9-8332-894DF43FEC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0939D-FD78-4986-957D-3CFE531A3D43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41E81-424C-4C7B-B111-A9D6343E6A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1D91C-5877-4E8E-9F18-857764E5C456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F856C-85E9-4E67-86BB-01DF006BED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D9432-7665-40DF-AF4E-8468645B00A4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7F71F-4654-4D58-9A1E-E06879B930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49165-860B-477A-912C-87C36D7DE35A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48676-4B48-4BFA-BF87-E24656AC29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AA94C-ADC7-4E97-AA67-F47D1A625DE0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FDF34-C71C-4804-9B90-CD8E0717E5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3D5B54DA-7F08-43B7-8391-31F67AA48B78}" type="datetimeFigureOut">
              <a:rPr lang="ru-RU"/>
              <a:pPr>
                <a:defRPr/>
              </a:pPr>
              <a:t>01.03.2017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0DF8975-D433-4DE1-AB22-563F4813B1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5" r:id="rId2"/>
    <p:sldLayoutId id="2147484054" r:id="rId3"/>
    <p:sldLayoutId id="2147484053" r:id="rId4"/>
    <p:sldLayoutId id="2147484052" r:id="rId5"/>
    <p:sldLayoutId id="2147484051" r:id="rId6"/>
    <p:sldLayoutId id="2147484050" r:id="rId7"/>
    <p:sldLayoutId id="2147484049" r:id="rId8"/>
    <p:sldLayoutId id="2147484048" r:id="rId9"/>
    <p:sldLayoutId id="2147484047" r:id="rId10"/>
    <p:sldLayoutId id="214748404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hyperlink" Target="mailto:cpprkrostok@mail.ru" TargetMode="Externa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3" y="-47625"/>
            <a:ext cx="9175750" cy="523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 txBox="1">
            <a:spLocks noChangeArrowheads="1"/>
          </p:cNvSpPr>
          <p:nvPr/>
        </p:nvSpPr>
        <p:spPr bwMode="auto">
          <a:xfrm>
            <a:off x="5003800" y="3394075"/>
            <a:ext cx="4702175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endParaRPr lang="ru-RU" sz="1900" b="1" i="1">
              <a:solidFill>
                <a:srgbClr val="1F497D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5364" name="Picture 2" descr="File:Coat of Arms of Tatarstan.sv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0813" y="127000"/>
            <a:ext cx="1222375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Прямоугольник 1"/>
          <p:cNvSpPr>
            <a:spLocks noChangeArrowheads="1"/>
          </p:cNvSpPr>
          <p:nvPr/>
        </p:nvSpPr>
        <p:spPr bwMode="auto">
          <a:xfrm>
            <a:off x="5473700" y="3219450"/>
            <a:ext cx="34575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Заместитель министра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образования и науки Республики Татарстан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Л.О. Сулима</a:t>
            </a:r>
          </a:p>
        </p:txBody>
      </p:sp>
      <p:sp>
        <p:nvSpPr>
          <p:cNvPr id="15366" name="Прямоугольник 4"/>
          <p:cNvSpPr>
            <a:spLocks noChangeArrowheads="1"/>
          </p:cNvSpPr>
          <p:nvPr/>
        </p:nvSpPr>
        <p:spPr bwMode="auto">
          <a:xfrm>
            <a:off x="1187450" y="1492250"/>
            <a:ext cx="43561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О негативном воздействии сети Интернет и активизации информационно-просветительской работы с родителями </a:t>
            </a:r>
          </a:p>
        </p:txBody>
      </p:sp>
      <p:pic>
        <p:nvPicPr>
          <p:cNvPr id="15367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206375"/>
            <a:ext cx="7283450" cy="857250"/>
          </a:xfrm>
        </p:spPr>
        <p:txBody>
          <a:bodyPr>
            <a:normAutofit/>
          </a:bodyPr>
          <a:lstStyle/>
          <a:p>
            <a:r>
              <a:rPr lang="ru-RU" sz="29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Психологические особенности детей, склонных к аддиктивному поведению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1347788"/>
            <a:ext cx="6732587" cy="3246437"/>
          </a:xfrm>
        </p:spPr>
        <p:txBody>
          <a:bodyPr>
            <a:noAutofit/>
          </a:bodyPr>
          <a:lstStyle/>
          <a:p>
            <a:pPr>
              <a:buFont typeface="Arial" charset="0"/>
              <a:buChar char="►"/>
            </a:pPr>
            <a:r>
              <a:rPr lang="ru-RU" sz="20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эмоционально чувствительные, ранимые; </a:t>
            </a:r>
          </a:p>
          <a:p>
            <a:pPr>
              <a:buFont typeface="Arial" charset="0"/>
              <a:buChar char="►"/>
            </a:pPr>
            <a:r>
              <a:rPr lang="ru-RU" sz="20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настойчивые в трудных ситуациях и одновременно неспособные к компромиссам; </a:t>
            </a:r>
          </a:p>
          <a:p>
            <a:pPr>
              <a:buFont typeface="Arial" charset="0"/>
              <a:buChar char="►"/>
            </a:pPr>
            <a:r>
              <a:rPr lang="ru-RU" sz="20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негибкие в общении; </a:t>
            </a:r>
          </a:p>
          <a:p>
            <a:pPr>
              <a:buFont typeface="Arial" charset="0"/>
              <a:buChar char="►"/>
            </a:pPr>
            <a:r>
              <a:rPr lang="ru-RU" sz="20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склонные к импульсивным поступкам; </a:t>
            </a:r>
          </a:p>
          <a:p>
            <a:pPr>
              <a:buFont typeface="Arial" charset="0"/>
              <a:buChar char="►"/>
            </a:pPr>
            <a:r>
              <a:rPr lang="ru-RU" sz="20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склонные к сосредоточенности на эмоциональной проблеме; </a:t>
            </a:r>
          </a:p>
          <a:p>
            <a:pPr>
              <a:buFont typeface="Arial" charset="0"/>
              <a:buChar char="►"/>
            </a:pPr>
            <a:r>
              <a:rPr lang="ru-RU" sz="20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пессимистичные; </a:t>
            </a:r>
          </a:p>
          <a:p>
            <a:pPr>
              <a:buFont typeface="Arial" charset="0"/>
              <a:buChar char="►"/>
            </a:pPr>
            <a:r>
              <a:rPr lang="ru-RU" sz="20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замкнутые, имеющие ограниченный круг общения</a:t>
            </a:r>
          </a:p>
        </p:txBody>
      </p:sp>
      <p:pic>
        <p:nvPicPr>
          <p:cNvPr id="2457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550" y="206375"/>
            <a:ext cx="7715250" cy="857250"/>
          </a:xfrm>
        </p:spPr>
        <p:txBody>
          <a:bodyPr>
            <a:normAutofit/>
          </a:bodyPr>
          <a:lstStyle/>
          <a:p>
            <a:r>
              <a:rPr lang="ru-RU" sz="25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Фразы родителей, которые провоцируют запуск программы самоуничтожения</a:t>
            </a:r>
            <a:endParaRPr lang="ru-RU" sz="2500" smtClean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913" y="1419225"/>
            <a:ext cx="6948487" cy="3175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Я сейчас занят(а), отстань от меня…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- Посмотри, что ты натворил, ты - придурок?!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- Неправильно! Ну когда же ты научишься?!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- Сколько раз тебе говорить, совсем идиот?!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- Ты сведешь меня с ума!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- Вечно ты во все лезешь!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- Уйди от меня! Встань в угол! 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- Прибью тебя! (на языке и в понятии ребенка это звучит как «Убью» и никак иначе!)</a:t>
            </a:r>
          </a:p>
          <a:p>
            <a:pPr>
              <a:lnSpc>
                <a:spcPct val="80000"/>
              </a:lnSpc>
            </a:pPr>
            <a:endParaRPr lang="ru-RU" sz="2700" smtClean="0">
              <a:solidFill>
                <a:srgbClr val="254061"/>
              </a:solidFill>
            </a:endParaRPr>
          </a:p>
        </p:txBody>
      </p:sp>
      <p:pic>
        <p:nvPicPr>
          <p:cNvPr id="2560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6013" y="206375"/>
            <a:ext cx="7570787" cy="857250"/>
          </a:xfrm>
        </p:spPr>
        <p:txBody>
          <a:bodyPr>
            <a:normAutofit/>
          </a:bodyPr>
          <a:lstStyle/>
          <a:p>
            <a:r>
              <a:rPr lang="ru-RU" sz="40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Мероприятия для родителей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6375" y="1200150"/>
            <a:ext cx="7210425" cy="33940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Собрания в виде беседы, круглого стола</a:t>
            </a:r>
          </a:p>
          <a:p>
            <a:pPr>
              <a:lnSpc>
                <a:spcPct val="80000"/>
              </a:lnSpc>
            </a:pP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Консультирование индивидуальное и групповое</a:t>
            </a:r>
          </a:p>
          <a:p>
            <a:pPr>
              <a:lnSpc>
                <a:spcPct val="80000"/>
              </a:lnSpc>
            </a:pPr>
            <a:r>
              <a:rPr lang="ru-RU" alt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Участие в общешкольных родительских собраниях</a:t>
            </a:r>
          </a:p>
          <a:p>
            <a:pPr>
              <a:lnSpc>
                <a:spcPct val="80000"/>
              </a:lnSpc>
            </a:pPr>
            <a:r>
              <a:rPr lang="ru-RU" alt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Индивидуальные беседы</a:t>
            </a:r>
          </a:p>
          <a:p>
            <a:pPr>
              <a:lnSpc>
                <a:spcPct val="80000"/>
              </a:lnSpc>
            </a:pPr>
            <a:r>
              <a:rPr lang="ru-RU" alt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Анкетирование по выявлению проблем, взаимоотношений в семье</a:t>
            </a:r>
          </a:p>
          <a:p>
            <a:pPr>
              <a:lnSpc>
                <a:spcPct val="80000"/>
              </a:lnSpc>
            </a:pPr>
            <a:r>
              <a:rPr lang="ru-RU" alt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Проведение семинаров для родителей (ППМС центры</a:t>
            </a:r>
            <a:endParaRPr lang="ru-RU" sz="2200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Родительский лекторий</a:t>
            </a:r>
            <a:endParaRPr lang="ru-RU" sz="2200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80000"/>
              </a:lnSpc>
              <a:buClr>
                <a:srgbClr val="EBF25A"/>
              </a:buClr>
              <a:buSzPct val="80000"/>
              <a:buFont typeface="Arial" charset="0"/>
              <a:buNone/>
            </a:pPr>
            <a:endParaRPr lang="ru-RU" altLang="ru-RU" sz="2200" smtClean="0">
              <a:solidFill>
                <a:srgbClr val="254061"/>
              </a:solidFill>
            </a:endParaRPr>
          </a:p>
          <a:p>
            <a:pPr>
              <a:lnSpc>
                <a:spcPct val="80000"/>
              </a:lnSpc>
              <a:buClr>
                <a:srgbClr val="EBF25A"/>
              </a:buClr>
              <a:buSzPct val="80000"/>
              <a:buFont typeface="Arial" charset="0"/>
              <a:buNone/>
            </a:pPr>
            <a:endParaRPr lang="ru-RU" altLang="ru-RU" sz="2200" smtClean="0">
              <a:solidFill>
                <a:srgbClr val="254061"/>
              </a:solidFill>
            </a:endParaRPr>
          </a:p>
          <a:p>
            <a:pPr>
              <a:lnSpc>
                <a:spcPct val="80000"/>
              </a:lnSpc>
              <a:buClr>
                <a:srgbClr val="EBF25A"/>
              </a:buClr>
              <a:buSzPct val="80000"/>
              <a:buFont typeface="Arial" charset="0"/>
              <a:buNone/>
            </a:pPr>
            <a:endParaRPr lang="ru-RU" altLang="ru-RU" sz="2200" smtClean="0">
              <a:solidFill>
                <a:srgbClr val="254061"/>
              </a:solidFill>
            </a:endParaRPr>
          </a:p>
          <a:p>
            <a:pPr>
              <a:lnSpc>
                <a:spcPct val="80000"/>
              </a:lnSpc>
            </a:pPr>
            <a:endParaRPr lang="ru-RU" sz="2500" smtClean="0">
              <a:solidFill>
                <a:srgbClr val="254061"/>
              </a:solidFill>
            </a:endParaRPr>
          </a:p>
        </p:txBody>
      </p:sp>
      <p:pic>
        <p:nvPicPr>
          <p:cNvPr id="2662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2765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53935" y="32470"/>
            <a:ext cx="7848872" cy="88986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ППМС-центры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муниципальных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образований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0588" y="908050"/>
            <a:ext cx="7993062" cy="38957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ru-RU" sz="19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Республиканский Центр психолого-педагогической реабилитации и коррекции «Росток»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ru-RU" sz="19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Центр диагностики и консультирования «Шанс» Елабужского муниципального района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ru-RU" sz="19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Центр диагностики и консультирования Нижнекамского муниципального района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ru-RU" sz="19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Центр психолого-медико-социального сопровождения №85  г. Набережные Челны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ru-RU" sz="19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Центр психолого-педагогической реабилитации и коррекции Мензелинского муниципального района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ru-RU" sz="19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Центр лечебной педагогики и дифференцированного образования г. Казани</a:t>
            </a: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endParaRPr lang="ru-RU" sz="1900" b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2867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675" y="4803775"/>
            <a:ext cx="8370888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46646" y="42031"/>
            <a:ext cx="6753746" cy="123357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Республиканский Центр психолого-педагогической реабилитации и коррекции «Росток»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82650" y="1276350"/>
            <a:ext cx="7993063" cy="338296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Задачи: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психолого-педагогической реабилитационной помощи детям и их родителям: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последствия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родовых травм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развод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родителей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психосоматические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заболевания</a:t>
            </a: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насилие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жестокое обращение с детьми в семье и за её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пределами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профилактика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неравновесных психических состояний </a:t>
            </a:r>
            <a:r>
              <a:rPr lang="ru-RU" sz="1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диссинхрония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развития и др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Выявление уровня интеллектуального развития детей и определения дальнейшего образовательного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маршрута.</a:t>
            </a:r>
            <a:endParaRPr lang="ru-RU" sz="12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методической, психологической помощи и поддержки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педагогам.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Тел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. 8(843) 563 35 16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cpprkrostok@mail.ru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auto0"/>
          <p:cNvPicPr/>
          <p:nvPr/>
        </p:nvPicPr>
        <p:blipFill>
          <a:blip r:embed="rId6"/>
          <a:srcRect l="1552" t="1160" r="68600" b="74181"/>
          <a:stretch>
            <a:fillRect/>
          </a:stretch>
        </p:blipFill>
        <p:spPr bwMode="auto">
          <a:xfrm>
            <a:off x="8243888" y="25400"/>
            <a:ext cx="885825" cy="955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-15749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2969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2" descr="C:\Users\Afanaseva\Desktop\сам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04775"/>
            <a:ext cx="658813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82638" y="4732338"/>
            <a:ext cx="8370887" cy="28733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</a:t>
            </a:r>
            <a:r>
              <a:rPr lang="ru-RU" dirty="0" err="1">
                <a:solidFill>
                  <a:prstClr val="white"/>
                </a:solidFill>
              </a:rPr>
              <a:t>образованияи</a:t>
            </a:r>
            <a:r>
              <a:rPr lang="ru-RU" dirty="0">
                <a:solidFill>
                  <a:prstClr val="white"/>
                </a:solidFill>
              </a:rPr>
              <a:t>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30402" y="426914"/>
            <a:ext cx="7441592" cy="560661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4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Экстренное психологическое консультирование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«Детский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телефон </a:t>
            </a: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доверия»</a:t>
            </a:r>
          </a:p>
          <a:p>
            <a:pPr fontAlgn="auto" hangingPunct="0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800 2000 122 </a:t>
            </a:r>
          </a:p>
        </p:txBody>
      </p:sp>
      <p:sp>
        <p:nvSpPr>
          <p:cNvPr id="29702" name="Объект 2"/>
          <p:cNvSpPr txBox="1">
            <a:spLocks/>
          </p:cNvSpPr>
          <p:nvPr/>
        </p:nvSpPr>
        <p:spPr bwMode="auto">
          <a:xfrm>
            <a:off x="1425575" y="787400"/>
            <a:ext cx="7581900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endParaRPr lang="ru-RU" sz="2400">
              <a:solidFill>
                <a:srgbClr val="89898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425575" y="1779588"/>
            <a:ext cx="7343775" cy="280828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базе центров 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муниципальных образованиях РТ: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Набережные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Челны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Нижнекамск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Елабуга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Казань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Альметьевск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2"/>
          <p:cNvSpPr>
            <a:spLocks noGrp="1"/>
          </p:cNvSpPr>
          <p:nvPr>
            <p:ph type="title"/>
          </p:nvPr>
        </p:nvSpPr>
        <p:spPr>
          <a:xfrm>
            <a:off x="971550" y="123825"/>
            <a:ext cx="8175625" cy="857250"/>
          </a:xfrm>
        </p:spPr>
        <p:txBody>
          <a:bodyPr/>
          <a:lstStyle/>
          <a:p>
            <a:r>
              <a:rPr lang="ru-RU" sz="36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Зоны ответственности ППМС-центров</a:t>
            </a: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55875" y="1203325"/>
            <a:ext cx="5770563" cy="3190875"/>
          </a:xfrm>
        </p:spPr>
      </p:pic>
      <p:pic>
        <p:nvPicPr>
          <p:cNvPr id="3072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Онлайн-риски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42988" y="1200150"/>
            <a:ext cx="4537075" cy="33940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Незаконные контакты (киберпреследования, кибертравля)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Контентные риски (Вредоносная информация, нецензурная лексика)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Потребительские риски (онлайн-банкинг, мобильное мошенничество)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Технические риски (Взлом аккаунта, хищения паролей и персональной информации)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Интернет-зависимость (Гейминг, чаты)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800" smtClean="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800" smtClean="0"/>
          </a:p>
          <a:p>
            <a:pPr>
              <a:lnSpc>
                <a:spcPct val="80000"/>
              </a:lnSpc>
            </a:pPr>
            <a:endParaRPr lang="ru-RU" sz="1800" smtClean="0"/>
          </a:p>
          <a:p>
            <a:pPr>
              <a:lnSpc>
                <a:spcPct val="80000"/>
              </a:lnSpc>
            </a:pPr>
            <a:endParaRPr lang="ru-RU" sz="1800" smtClean="0"/>
          </a:p>
          <a:p>
            <a:pPr>
              <a:lnSpc>
                <a:spcPct val="80000"/>
              </a:lnSpc>
            </a:pPr>
            <a:endParaRPr lang="ru-RU" sz="1800" b="1" smtClean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endParaRPr lang="ru-RU" sz="900" smtClean="0">
              <a:solidFill>
                <a:srgbClr val="0070C0"/>
              </a:solidFill>
            </a:endParaRPr>
          </a:p>
          <a:p>
            <a:pPr>
              <a:lnSpc>
                <a:spcPct val="80000"/>
              </a:lnSpc>
            </a:pPr>
            <a:endParaRPr lang="ru-RU" sz="900" smtClean="0"/>
          </a:p>
          <a:p>
            <a:pPr>
              <a:lnSpc>
                <a:spcPct val="80000"/>
              </a:lnSpc>
            </a:pPr>
            <a:endParaRPr lang="ru-RU" sz="900" smtClean="0"/>
          </a:p>
        </p:txBody>
      </p:sp>
      <p:pic>
        <p:nvPicPr>
          <p:cNvPr id="16387" name="Picture 13" descr="spielsucht_hand_wdrmau_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24525" y="1131888"/>
            <a:ext cx="2962275" cy="2752725"/>
          </a:xfrm>
        </p:spPr>
      </p:pic>
      <p:pic>
        <p:nvPicPr>
          <p:cNvPr id="16388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300"/>
            <a:ext cx="8435975" cy="1028700"/>
          </a:xfrm>
        </p:spPr>
        <p:txBody>
          <a:bodyPr>
            <a:normAutofit/>
          </a:bodyPr>
          <a:lstStyle/>
          <a:p>
            <a:r>
              <a:rPr lang="ru-RU" altLang="ru-RU" sz="40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Популярные социальные сети </a:t>
            </a:r>
            <a:br>
              <a:rPr lang="ru-RU" altLang="ru-RU" sz="40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</a:br>
            <a:r>
              <a:rPr lang="ru-RU" altLang="ru-RU" sz="40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в России</a:t>
            </a:r>
            <a:endParaRPr lang="ru-RU" sz="4000" smtClean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7410" name="Picture 8" descr="1298714952_big_64357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908175"/>
            <a:ext cx="1587500" cy="1439863"/>
          </a:xfrm>
        </p:spPr>
      </p:pic>
      <p:pic>
        <p:nvPicPr>
          <p:cNvPr id="17411" name="Picture 10" descr="иии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1388" y="700088"/>
            <a:ext cx="3132137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1" descr="C:\Users\юрий\Desktop\fn7eeVmKut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6400" y="2066925"/>
            <a:ext cx="3095625" cy="238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88"/>
            <a:ext cx="1114425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2"/>
          <p:cNvSpPr>
            <a:spLocks noGrp="1"/>
          </p:cNvSpPr>
          <p:nvPr>
            <p:ph type="title"/>
          </p:nvPr>
        </p:nvSpPr>
        <p:spPr>
          <a:xfrm>
            <a:off x="1187450" y="114300"/>
            <a:ext cx="7705725" cy="1028700"/>
          </a:xfrm>
        </p:spPr>
        <p:txBody>
          <a:bodyPr/>
          <a:lstStyle/>
          <a:p>
            <a:r>
              <a:rPr lang="ru-RU" sz="2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Деструктивные группы суицидальной направленности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63713" y="1131888"/>
          <a:ext cx="3455987" cy="3822700"/>
        </p:xfrm>
        <a:graphic>
          <a:graphicData uri="http://schemas.openxmlformats.org/drawingml/2006/table">
            <a:tbl>
              <a:tblPr/>
              <a:tblGrid>
                <a:gridCol w="3455987"/>
              </a:tblGrid>
              <a:tr h="915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МОРЕ КИТОВ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РАЗБУДИ МЕНЯ В 4.20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ХОЧУ В ИГРУ!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НЯ. ПОКА!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Поколение приунывших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https://im0-tub-ru.yandex.net/i?id=da881010d7eafd47fbce9da56b651834&amp;n=33&amp;h=215&amp;w=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20072" y="1419622"/>
            <a:ext cx="3895328" cy="3024336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1844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0"/>
            <a:ext cx="1114425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2"/>
          <p:cNvSpPr>
            <a:spLocks noGrp="1"/>
          </p:cNvSpPr>
          <p:nvPr>
            <p:ph type="title"/>
          </p:nvPr>
        </p:nvSpPr>
        <p:spPr>
          <a:xfrm>
            <a:off x="1116013" y="114300"/>
            <a:ext cx="7704137" cy="1089025"/>
          </a:xfrm>
        </p:spPr>
        <p:txBody>
          <a:bodyPr/>
          <a:lstStyle/>
          <a:p>
            <a:r>
              <a:rPr lang="ru-RU" sz="2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Подросток в соцсетях: что должно насторожить родителей</a:t>
            </a:r>
            <a:endParaRPr lang="ru-RU" sz="2800" smtClean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650" y="1203325"/>
            <a:ext cx="8208963" cy="3455988"/>
          </a:xfrm>
        </p:spPr>
        <p:txBody>
          <a:bodyPr>
            <a:noAutofit/>
          </a:bodyPr>
          <a:lstStyle/>
          <a:p>
            <a:r>
              <a:rPr lang="ru-RU" alt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Профиль страницы закрыт.</a:t>
            </a:r>
          </a:p>
          <a:p>
            <a:r>
              <a:rPr lang="ru-RU" alt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Закрывание лица руками либо одеждой на фото,  демонстрирование указательного пальца на таких снимках. </a:t>
            </a:r>
          </a:p>
          <a:p>
            <a:r>
              <a:rPr lang="ru-RU" alt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Опасными считаются такие символы, как медузы, кошки, бабочки, единороги, съемки с высоты, крыш и чердаков, изображение того, как киты плывут вверх.</a:t>
            </a:r>
            <a:endParaRPr lang="ru-RU" altLang="ru-RU" sz="1600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  <a:p>
            <a:pPr>
              <a:spcBef>
                <a:spcPts val="575"/>
              </a:spcBef>
              <a:buFont typeface="Wingdings 2" pitchFamily="18" charset="2"/>
              <a:buChar char="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Группа подозрительных «друзей», появившихся за короткое время. </a:t>
            </a:r>
          </a:p>
          <a:p>
            <a:pPr>
              <a:spcBef>
                <a:spcPts val="575"/>
              </a:spcBef>
              <a:buFont typeface="Wingdings 2" pitchFamily="18" charset="2"/>
              <a:buChar char="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Чрезмерное увлечение копированием на своей страничке строчек из некоторых стихотворений, например, С. Есенина и И.Бродского, посвященных смерти, а также цитат из мистических книг.</a:t>
            </a:r>
            <a:endParaRPr lang="ru-RU" sz="1600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2"/>
          <p:cNvSpPr>
            <a:spLocks noGrp="1"/>
          </p:cNvSpPr>
          <p:nvPr>
            <p:ph type="title"/>
          </p:nvPr>
        </p:nvSpPr>
        <p:spPr>
          <a:xfrm>
            <a:off x="1187450" y="206375"/>
            <a:ext cx="7777163" cy="857250"/>
          </a:xfrm>
        </p:spPr>
        <p:txBody>
          <a:bodyPr/>
          <a:lstStyle/>
          <a:p>
            <a:r>
              <a:rPr lang="ru-RU" sz="32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Подросток в соцсетях: что должно насторожить родителей</a:t>
            </a:r>
            <a:endParaRPr lang="ru-RU" sz="3200" smtClean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2988" y="1276350"/>
            <a:ext cx="7921625" cy="35274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Сохранение на страничках социальных сетей депрессивной музыки</a:t>
            </a:r>
            <a:endParaRPr lang="ru-RU" sz="1600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  <a:p>
            <a:pPr fontAlgn="t">
              <a:lnSpc>
                <a:spcPct val="90000"/>
              </a:lnSpc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Необъяснимое желание похудеть, сильная критика в адрес полных людей.</a:t>
            </a:r>
            <a:endParaRPr lang="ru-RU" sz="1600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  <a:p>
            <a:pPr fontAlgn="t">
              <a:lnSpc>
                <a:spcPct val="90000"/>
              </a:lnSpc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Увлечение кофе, ранний утренний подъем (если такого раньше не было)</a:t>
            </a:r>
          </a:p>
          <a:p>
            <a:pPr>
              <a:lnSpc>
                <a:spcPct val="90000"/>
              </a:lnSpc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Необычный сленг в переписке.</a:t>
            </a:r>
            <a:endParaRPr lang="ru-RU" sz="1600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Внезапное изменение внешности: выбривание висков, окрашивание волос в неестественные тона.</a:t>
            </a:r>
          </a:p>
          <a:p>
            <a:pPr>
              <a:lnSpc>
                <a:spcPct val="90000"/>
              </a:lnSpc>
            </a:pPr>
            <a:r>
              <a:rPr lang="ru-RU" alt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Рисунки странного характера (перевернутые кресты, сатанинские звезды).</a:t>
            </a:r>
          </a:p>
          <a:p>
            <a:pPr>
              <a:lnSpc>
                <a:spcPct val="90000"/>
              </a:lnSpc>
            </a:pPr>
            <a:r>
              <a:rPr lang="ru-RU" alt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Увлеченность мистическими фильмами и сценами жестокости и насилия.</a:t>
            </a:r>
          </a:p>
          <a:p>
            <a:pPr>
              <a:lnSpc>
                <a:spcPct val="90000"/>
              </a:lnSpc>
            </a:pPr>
            <a:r>
              <a:rPr lang="ru-RU" alt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Отказ от общения с родителями. </a:t>
            </a: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Выбор черной мрачной одежды.</a:t>
            </a:r>
            <a:endParaRPr lang="ru-RU" altLang="ru-RU" sz="1600" b="1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90000"/>
              </a:lnSpc>
            </a:pPr>
            <a:endParaRPr lang="ru-RU" altLang="ru-RU" sz="1600" b="1" smtClean="0">
              <a:solidFill>
                <a:srgbClr val="254061"/>
              </a:solidFill>
            </a:endParaRPr>
          </a:p>
          <a:p>
            <a:pPr>
              <a:lnSpc>
                <a:spcPct val="90000"/>
              </a:lnSpc>
            </a:pPr>
            <a:endParaRPr lang="ru-RU" sz="1600" b="1" smtClean="0"/>
          </a:p>
          <a:p>
            <a:pPr>
              <a:lnSpc>
                <a:spcPct val="90000"/>
              </a:lnSpc>
            </a:pPr>
            <a:endParaRPr lang="ru-RU" sz="1600" smtClean="0"/>
          </a:p>
          <a:p>
            <a:pPr fontAlgn="t">
              <a:lnSpc>
                <a:spcPct val="90000"/>
              </a:lnSpc>
            </a:pPr>
            <a:endParaRPr lang="ru-RU" sz="1600" smtClean="0"/>
          </a:p>
          <a:p>
            <a:pPr>
              <a:lnSpc>
                <a:spcPct val="90000"/>
              </a:lnSpc>
            </a:pPr>
            <a:endParaRPr lang="ru-RU" smtClean="0"/>
          </a:p>
        </p:txBody>
      </p:sp>
      <p:pic>
        <p:nvPicPr>
          <p:cNvPr id="20483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319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450" y="206375"/>
            <a:ext cx="7499350" cy="857250"/>
          </a:xfrm>
        </p:spPr>
        <p:txBody>
          <a:bodyPr>
            <a:normAutofit/>
          </a:bodyPr>
          <a:lstStyle/>
          <a:p>
            <a:r>
              <a:rPr lang="ru-RU" sz="40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Письмо директора детского дома 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0988" y="1620838"/>
            <a:ext cx="1851025" cy="2552700"/>
          </a:xfrm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18175" y="1620838"/>
            <a:ext cx="1898650" cy="2552700"/>
          </a:xfrm>
        </p:spPr>
      </p:pic>
      <p:pic>
        <p:nvPicPr>
          <p:cNvPr id="2150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4"/>
          <p:cNvSpPr>
            <a:spLocks noGrp="1"/>
          </p:cNvSpPr>
          <p:nvPr>
            <p:ph type="title"/>
          </p:nvPr>
        </p:nvSpPr>
        <p:spPr>
          <a:xfrm>
            <a:off x="1547813" y="206375"/>
            <a:ext cx="7138987" cy="857250"/>
          </a:xfrm>
        </p:spPr>
        <p:txBody>
          <a:bodyPr/>
          <a:lstStyle/>
          <a:p>
            <a:r>
              <a:rPr lang="ru-RU" sz="320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Маркеры аддиктивного поведения у подростков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47813" y="1200150"/>
            <a:ext cx="7138987" cy="33940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2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Ситуационны</a:t>
            </a: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е: социальная изоляция, нестабильное окружение, перенесённая тяжёлая потеря, чрезмерно критическое отношение к себе.</a:t>
            </a:r>
          </a:p>
          <a:p>
            <a:pPr>
              <a:lnSpc>
                <a:spcPct val="80000"/>
              </a:lnSpc>
            </a:pPr>
            <a:r>
              <a:rPr lang="ru-RU" sz="22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Словесные</a:t>
            </a: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: разговоры о смерти, намёки о своём намерении («Я больше не буду для вас проблемой»), шутки на тему самоубийства.</a:t>
            </a:r>
          </a:p>
          <a:p>
            <a:pPr>
              <a:lnSpc>
                <a:spcPct val="80000"/>
              </a:lnSpc>
            </a:pPr>
            <a:r>
              <a:rPr lang="ru-RU" sz="22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Поведенческие: </a:t>
            </a:r>
            <a:r>
              <a:rPr lang="ru-RU" sz="2200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раздача вещей, имеющих личную значимость, примирение с давними врагами, разительные перемены в привычках, проявление признаков безнадёжности, отчаяния. </a:t>
            </a:r>
            <a:endParaRPr lang="ru-RU" sz="2200" b="1" smtClean="0">
              <a:solidFill>
                <a:srgbClr val="25406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2531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-19050"/>
            <a:ext cx="111601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116013" y="206375"/>
            <a:ext cx="7570787" cy="1212850"/>
          </a:xfrm>
        </p:spPr>
        <p:txBody>
          <a:bodyPr/>
          <a:lstStyle/>
          <a:p>
            <a:r>
              <a:rPr lang="ru-RU" sz="2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МОТИВЫ СУИЦИДАЛЬНОГО ПОВЕДЕНИЯ </a:t>
            </a:r>
            <a:br>
              <a:rPr lang="ru-RU" sz="2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800" b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ДЕТЕЙ И ПОДРОСТКОВ</a:t>
            </a:r>
            <a:endParaRPr lang="ru-RU" sz="2800" smtClean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538" y="1419225"/>
            <a:ext cx="8056562" cy="3175000"/>
          </a:xfrm>
        </p:spPr>
        <p:txBody>
          <a:bodyPr>
            <a:noAutofit/>
          </a:bodyPr>
          <a:lstStyle/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Переживание обиды, одиночества, отчужденности и непонимания.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Действительная или мнимая утрата любви родителей.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Смерть, развод или уход родителей из семьи.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Чувства вины, стыда, оскорбленного самолюбия, самообвинения.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Боязнь позора, насмешек  или унижения, страх наказания, нежелание извиниться.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Любовные неудачи,  ревность, сексуальные эксцессы, беременность.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Чувство мести, злобы, протеста; угроза или вымогательство.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Желание привлечь к себе внимание, вызвать сочувствие.</a:t>
            </a:r>
          </a:p>
          <a:p>
            <a:pPr marL="419100" indent="-382588" algn="just">
              <a:buFont typeface="Arial" charset="0"/>
              <a:buChar char="►"/>
            </a:pPr>
            <a:r>
              <a:rPr lang="ru-RU" sz="1600" b="1" smtClean="0">
                <a:solidFill>
                  <a:srgbClr val="254061"/>
                </a:solidFill>
                <a:latin typeface="Tahoma" pitchFamily="34" charset="0"/>
                <a:cs typeface="Tahoma" pitchFamily="34" charset="0"/>
              </a:rPr>
              <a:t>Сочувствие или подражание товарищам, героям книг или фильмов.</a:t>
            </a:r>
          </a:p>
          <a:p>
            <a:pPr marL="419100" indent="-382588"/>
            <a:endParaRPr lang="ru-RU" sz="1600" smtClean="0"/>
          </a:p>
        </p:txBody>
      </p:sp>
      <p:pic>
        <p:nvPicPr>
          <p:cNvPr id="2355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213" y="4803775"/>
            <a:ext cx="8370887" cy="28892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ru-RU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Министерство образования и науки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10608</TotalTime>
  <Words>693</Words>
  <Application>Microsoft Office PowerPoint</Application>
  <PresentationFormat>Экран (16:9)</PresentationFormat>
  <Paragraphs>122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Calibri</vt:lpstr>
      <vt:lpstr>Arial</vt:lpstr>
      <vt:lpstr>Tahoma</vt:lpstr>
      <vt:lpstr>Times New Roman</vt:lpstr>
      <vt:lpstr>Wingdings 2</vt:lpstr>
      <vt:lpstr>Тема Office</vt:lpstr>
      <vt:lpstr>Слайд 1</vt:lpstr>
      <vt:lpstr>Онлайн-риски</vt:lpstr>
      <vt:lpstr>Популярные социальные сети  в России</vt:lpstr>
      <vt:lpstr>Деструктивные группы суицидальной направленности</vt:lpstr>
      <vt:lpstr>Подросток в соцсетях: что должно насторожить родителей</vt:lpstr>
      <vt:lpstr>Подросток в соцсетях: что должно насторожить родителей</vt:lpstr>
      <vt:lpstr>Письмо директора детского дома </vt:lpstr>
      <vt:lpstr>Маркеры аддиктивного поведения у подростков</vt:lpstr>
      <vt:lpstr>МОТИВЫ СУИЦИДАЛЬНОГО ПОВЕДЕНИЯ  ДЕТЕЙ И ПОДРОСТКОВ</vt:lpstr>
      <vt:lpstr>Психологические особенности детей, склонных к аддиктивному поведению</vt:lpstr>
      <vt:lpstr>Фразы родителей, которые провоцируют запуск программы самоуничтожения</vt:lpstr>
      <vt:lpstr>Мероприятия для родителей</vt:lpstr>
      <vt:lpstr>Слайд 13</vt:lpstr>
      <vt:lpstr>Слайд 14</vt:lpstr>
      <vt:lpstr>Слайд 15</vt:lpstr>
      <vt:lpstr>Зоны ответственности ППМС-центров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User</cp:lastModifiedBy>
  <cp:revision>492</cp:revision>
  <cp:lastPrinted>2017-02-06T10:06:57Z</cp:lastPrinted>
  <dcterms:created xsi:type="dcterms:W3CDTF">2011-01-19T10:29:57Z</dcterms:created>
  <dcterms:modified xsi:type="dcterms:W3CDTF">2017-03-01T06:51:48Z</dcterms:modified>
</cp:coreProperties>
</file>